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64" r:id="rId5"/>
    <p:sldId id="265" r:id="rId6"/>
    <p:sldId id="271" r:id="rId7"/>
    <p:sldId id="261" r:id="rId8"/>
    <p:sldId id="270" r:id="rId9"/>
    <p:sldId id="266" r:id="rId10"/>
    <p:sldId id="268" r:id="rId11"/>
    <p:sldId id="269" r:id="rId12"/>
    <p:sldId id="25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8" d="100"/>
          <a:sy n="98" d="100"/>
        </p:scale>
        <p:origin x="101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55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8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06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23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64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11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73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46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8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84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6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7A3A2-3C76-47D4-B37E-CB5D425B5A16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3F6AC-3C8E-4DC9-BD74-3CB6D6FC8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67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9888" y="200153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乐高的开放式创新与创意激发</a:t>
            </a:r>
          </a:p>
        </p:txBody>
      </p:sp>
      <p:pic>
        <p:nvPicPr>
          <p:cNvPr id="5130" name="Picture 10" descr="https://img1.baidu.com/it/u=2707883432,2735058943&amp;fm=253&amp;fmt=auto&amp;app=138&amp;f=JPEG?w=750&amp;h=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20" y="3229583"/>
            <a:ext cx="5442626" cy="36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02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6100" y="1091684"/>
            <a:ext cx="242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LEGO</a:t>
            </a:r>
            <a:r>
              <a:rPr lang="zh-CN" altLang="en-US" b="1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用户社区的兴起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6100" y="0"/>
            <a:ext cx="1633928" cy="614597"/>
          </a:xfrm>
          <a:prstGeom prst="rect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创意涌现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6100" y="1501219"/>
            <a:ext cx="6096000" cy="1289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成年粉丝们还创造了数以百计的小型改进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在这一过程中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用户的创新使得整个游戏体验对他们和其他用户而言更具启发性、趣味性和挑战性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552" y="710411"/>
            <a:ext cx="3661755" cy="56960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16888"/>
          <a:stretch/>
        </p:blipFill>
        <p:spPr>
          <a:xfrm>
            <a:off x="915752" y="3208851"/>
            <a:ext cx="3568700" cy="33824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06628" y="3208851"/>
            <a:ext cx="17120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Lisa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Taylor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设计的乐高珠宝系列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在她的个人网站上出售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其中包括带有可互换乐高积木的银戒指和袖扣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主要面向成年粉丝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4" descr="https://img0.baidu.com/it/u=1077219995,658071813&amp;fm=253&amp;fmt=auto&amp;app=138&amp;f=JPEG?w=500&amp;h=50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5"/>
          <a:stretch/>
        </p:blipFill>
        <p:spPr bwMode="auto">
          <a:xfrm>
            <a:off x="10840766" y="5351393"/>
            <a:ext cx="1172893" cy="137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22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6100" y="1091684"/>
            <a:ext cx="242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LEGO</a:t>
            </a:r>
            <a:r>
              <a:rPr lang="zh-CN" altLang="en-US" b="1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用户社区的兴起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6100" y="0"/>
            <a:ext cx="1633928" cy="614597"/>
          </a:xfrm>
          <a:prstGeom prst="rect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创意涌现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0068" y="1368891"/>
            <a:ext cx="479798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多年以来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成年粉丝在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moCpages.com(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粉丝用来分享作品的众多网站之一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上传了超过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万件自己的乐高作品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并在网上发布了超过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450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万张照片、图画和说明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粉丝还在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YouTube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上分享了数千部乐高灵感电影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其中排名前五的电影吸引了超过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6400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万次观看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累积起来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粉丝们的活动代表了一个庞大的免费创意库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任何人都可以使用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30068" y="5285629"/>
            <a:ext cx="3742532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乐高建筑系列是由乐高爱好者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Adam Reed Tucker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设计的，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将一个特定的地标的精髓捕捉到其纯粹的雕塑形式中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612083"/>
            <a:ext cx="4414837" cy="4564239"/>
          </a:xfrm>
          <a:prstGeom prst="rect">
            <a:avLst/>
          </a:prstGeom>
        </p:spPr>
      </p:pic>
      <p:pic>
        <p:nvPicPr>
          <p:cNvPr id="12" name="Picture 6" descr="https://img1.baidu.com/it/u=1975646761,1647397445&amp;fm=253&amp;fmt=auto&amp;app=138&amp;f=JPEG?w=500&amp;h=5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681" y="5200709"/>
            <a:ext cx="1416118" cy="15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577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6605" y="1110491"/>
            <a:ext cx="6852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6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  <a:r>
              <a:rPr lang="en-US" altLang="zh-CN" b="1" dirty="0" smtClean="0">
                <a:solidFill>
                  <a:srgbClr val="6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6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：粉丝参与创作与官方充分互动，优秀产品有望出产成品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s://mmbiz-qpic.wallstcn.com/mmbiz_png/fzHRVN3sYsibFMzIyhKju8WJDa3ia87JC0L6Fc7TFjvlX1mrv8f31GTUrrPtObhgSRBmCq1LWDUSQQQKR6wC1Qlg/640?wx_fmt=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05" y="1552326"/>
            <a:ext cx="7562255" cy="411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36605" y="5847981"/>
            <a:ext cx="23647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资料来源：公司官网，中金公司研究部</a:t>
            </a:r>
          </a:p>
        </p:txBody>
      </p:sp>
      <p:sp>
        <p:nvSpPr>
          <p:cNvPr id="5" name="矩形 4"/>
          <p:cNvSpPr/>
          <p:nvPr/>
        </p:nvSpPr>
        <p:spPr>
          <a:xfrm>
            <a:off x="8310851" y="1316150"/>
            <a:ext cx="3099693" cy="4486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6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粉丝票选、共同</a:t>
            </a:r>
            <a:r>
              <a:rPr lang="zh-CN" altLang="en-US" b="1" dirty="0" smtClean="0">
                <a:solidFill>
                  <a:srgbClr val="6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b="1" dirty="0" smtClean="0">
              <a:solidFill>
                <a:srgbClr val="6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14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4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Lego Idea”</a:t>
            </a:r>
            <a:r>
              <a:rPr lang="zh-CN" altLang="en-US" sz="14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平台允许乐高爱好者自主设计产品，当其他粉丝的支持达到一定数量时，有望使乐高将其制作成标准系列之一</a:t>
            </a:r>
            <a:endParaRPr lang="en-US" altLang="zh-CN" sz="14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endParaRPr lang="en-US" altLang="zh-CN" sz="14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14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4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Recognized Community”</a:t>
            </a:r>
            <a:r>
              <a:rPr lang="zh-CN" altLang="en-US" sz="14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乐高大</a:t>
            </a:r>
            <a:r>
              <a:rPr lang="zh-CN" altLang="en-US" sz="14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使平台汇聚</a:t>
            </a:r>
            <a:r>
              <a:rPr lang="zh-CN" altLang="en-US" sz="14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了全球最活跃及最具创新精神</a:t>
            </a:r>
            <a:r>
              <a:rPr lang="zh-CN" altLang="en-US" sz="14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的用户进行</a:t>
            </a:r>
            <a:r>
              <a:rPr lang="zh-CN" altLang="en-US" sz="14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合作、互动和知识共享。同时乐高会将玩家</a:t>
            </a:r>
            <a:r>
              <a:rPr lang="zh-CN" altLang="en-US" sz="14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中的极致</a:t>
            </a:r>
            <a:r>
              <a:rPr lang="zh-CN" altLang="en-US" sz="14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创造者引进公司，使其直接参与到品牌构建和产品创新，成为“乐高专业认证大师</a:t>
            </a:r>
            <a:r>
              <a:rPr lang="zh-CN" altLang="en-US" sz="14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6100" y="0"/>
            <a:ext cx="1633928" cy="614597"/>
          </a:xfrm>
          <a:prstGeom prst="rect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创意落地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690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mbiz-qpic.wallstcn.com/mmbiz_png/fzHRVN3sYsibFMzIyhKju8WJDa3ia87JC0OD7Qq0tZWpzjKmoffbYQFZSukQFSqZ8u1IGsBSneafsOxqS6fjWhOg/640?wx_fmt=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450975"/>
            <a:ext cx="7604212" cy="427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46100" y="589886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注：分地区收入占比为</a:t>
            </a:r>
            <a:r>
              <a:rPr lang="en-US" altLang="zh-CN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资料来源：公司年报，公司官网，</a:t>
            </a:r>
            <a:r>
              <a:rPr lang="en-US" altLang="zh-CN" sz="1000" dirty="0" err="1" smtClean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Euromonitor</a:t>
            </a:r>
            <a:r>
              <a:rPr lang="zh-CN" altLang="en-US" sz="1000" dirty="0" smtClean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中金公司研究部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7675" y="1081643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6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  <a:r>
              <a:rPr lang="en-US" altLang="zh-CN" b="1" dirty="0">
                <a:solidFill>
                  <a:srgbClr val="6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6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：乐高集团情况概览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23053" y="1186774"/>
            <a:ext cx="3022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i="0" dirty="0" smtClean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乐高集团</a:t>
            </a:r>
            <a:r>
              <a:rPr lang="en-US" altLang="zh-CN" sz="1600" b="1" i="0" dirty="0" smtClean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1932</a:t>
            </a:r>
            <a:r>
              <a:rPr lang="zh-CN" altLang="en-US" sz="1600" b="1" i="0" dirty="0" smtClean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年成立于丹麦，是全球最大的玩具公司之一，生产、销售覆盖各个年龄层的积木玩具产品，亦兼营乐园、教育等衍生业务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2" name="Picture 6" descr="https://img1.baidu.com/it/u=853361733,2474752730&amp;fm=253&amp;fmt=auto&amp;app=120&amp;f=JPEG?w=889&amp;h=5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7" r="25233"/>
          <a:stretch/>
        </p:blipFill>
        <p:spPr bwMode="auto">
          <a:xfrm>
            <a:off x="8553860" y="3293444"/>
            <a:ext cx="2960987" cy="3005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46100" y="0"/>
            <a:ext cx="1633928" cy="614597"/>
          </a:xfrm>
          <a:prstGeom prst="rect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情况简介</a:t>
            </a:r>
          </a:p>
        </p:txBody>
      </p:sp>
      <p:pic>
        <p:nvPicPr>
          <p:cNvPr id="4104" name="Picture 8" descr="https://img2.baidu.com/it/u=3667875537,715622544&amp;fm=253&amp;fmt=auto&amp;app=138&amp;f=JPEG?w=500&amp;h=5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045" y="0"/>
            <a:ext cx="1186774" cy="118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5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mbiz-qpic.wallstcn.com/mmbiz_png/fzHRVN3sYsibFMzIyhKju8WJDa3ia87JC04B3HI3ZRicRGhDF0B5nZfhpn9rVYx4Yzo8C3WjF0gMTicqQtTic0WdvSw/640?wx_fmt=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9" y="1620496"/>
            <a:ext cx="729615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46100" y="1126339"/>
            <a:ext cx="4394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64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  <a:r>
              <a:rPr lang="en-US" altLang="zh-CN" b="1" i="0" dirty="0" smtClean="0">
                <a:solidFill>
                  <a:srgbClr val="64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i="0" dirty="0" smtClean="0">
                <a:solidFill>
                  <a:srgbClr val="64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：乐高发展历程：经过</a:t>
            </a:r>
            <a:r>
              <a:rPr lang="en-US" altLang="zh-CN" b="1" i="0" dirty="0" smtClean="0">
                <a:solidFill>
                  <a:srgbClr val="64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i="0" dirty="0" smtClean="0">
                <a:solidFill>
                  <a:srgbClr val="64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个发展阶段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8369" y="60909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资料来源：戴维</a:t>
            </a:r>
            <a:r>
              <a:rPr lang="en-US" altLang="zh-CN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罗伯逊</a:t>
            </a:r>
            <a:r>
              <a:rPr lang="en-US" altLang="zh-CN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乐高：创新者的世界</a:t>
            </a:r>
            <a:r>
              <a:rPr lang="en-US" altLang="zh-CN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000" dirty="0">
                <a:solidFill>
                  <a:srgbClr val="B3B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），公司官网，中金公司研究部</a:t>
            </a:r>
          </a:p>
        </p:txBody>
      </p:sp>
      <p:sp>
        <p:nvSpPr>
          <p:cNvPr id="5" name="矩形 4"/>
          <p:cNvSpPr/>
          <p:nvPr/>
        </p:nvSpPr>
        <p:spPr>
          <a:xfrm>
            <a:off x="546100" y="0"/>
            <a:ext cx="1633928" cy="614597"/>
          </a:xfrm>
          <a:prstGeom prst="rect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09891" y="1032460"/>
            <a:ext cx="2740730" cy="4480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商业模式探索，成功研发塑料拼插积木；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快速发展，产品、渠道布局稳步推进，成功建立品牌优势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面临挑战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，调整经营策略后重回增长轨道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继续开拓，龙头地位稳定至今</a:t>
            </a:r>
          </a:p>
        </p:txBody>
      </p:sp>
      <p:pic>
        <p:nvPicPr>
          <p:cNvPr id="6148" name="Picture 4" descr="https://img0.baidu.com/it/u=1993834357,3719338349&amp;fm=253&amp;fmt=auto&amp;app=138&amp;f=JPEG?w=500&amp;h=5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479" y="5449069"/>
            <a:ext cx="1283764" cy="128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81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mbiz-qpic.wallstcn.com/mmbiz_png/fzHRVN3sYsibFMzIyhKju8WJDa3ia87JC04B3HI3ZRicRGhDF0B5nZfhpn9rVYx4Yzo8C3WjF0gMTicqQtTic0WdvSw/640?wx_fmt=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5" r="19596"/>
          <a:stretch/>
        </p:blipFill>
        <p:spPr bwMode="auto">
          <a:xfrm>
            <a:off x="546100" y="1284051"/>
            <a:ext cx="2485137" cy="514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46100" y="0"/>
            <a:ext cx="1633928" cy="614597"/>
          </a:xfrm>
          <a:prstGeom prst="rect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陷入危机</a:t>
            </a:r>
          </a:p>
        </p:txBody>
      </p:sp>
      <p:sp>
        <p:nvSpPr>
          <p:cNvPr id="4" name="矩形 3"/>
          <p:cNvSpPr/>
          <p:nvPr/>
        </p:nvSpPr>
        <p:spPr>
          <a:xfrm>
            <a:off x="3461501" y="1284051"/>
            <a:ext cx="84094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b="1" i="0" dirty="0" smtClean="0">
                <a:solidFill>
                  <a:srgbClr val="64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技术专利到期</a:t>
            </a:r>
            <a:endParaRPr lang="en-US" altLang="zh-CN" b="1" i="0" dirty="0" smtClean="0">
              <a:solidFill>
                <a:srgbClr val="64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 smtClean="0">
                <a:solidFill>
                  <a:srgbClr val="222222"/>
                </a:solidFill>
                <a:effectLst/>
                <a:latin typeface="Helvetica Neue"/>
              </a:rPr>
              <a:t>	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积木拼插技术可被任何其他厂商使用，致使行业中涌现较多竞争者</a:t>
            </a:r>
            <a:endParaRPr lang="en-US" altLang="zh-CN" b="0" i="0" dirty="0" smtClean="0">
              <a:solidFill>
                <a:srgbClr val="22222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i="0" dirty="0" smtClean="0">
              <a:solidFill>
                <a:srgbClr val="22222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b="1" i="0" dirty="0" smtClean="0">
                <a:solidFill>
                  <a:srgbClr val="64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电子游戏兴起</a:t>
            </a:r>
            <a:endParaRPr lang="en-US" altLang="zh-CN" b="1" i="0" dirty="0" smtClean="0">
              <a:solidFill>
                <a:srgbClr val="64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——</a:t>
            </a: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以任天堂为代表的电子游戏兴起，导致传统玩具的用户流失</a:t>
            </a:r>
            <a:endParaRPr lang="en-US" altLang="zh-CN" b="0" i="0" dirty="0" smtClean="0">
              <a:solidFill>
                <a:srgbClr val="22222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0" i="0" dirty="0" smtClean="0">
              <a:solidFill>
                <a:srgbClr val="22222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b="1" i="0" dirty="0" smtClean="0">
                <a:solidFill>
                  <a:srgbClr val="64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缺乏系统管理</a:t>
            </a:r>
            <a:endParaRPr lang="en-US" altLang="zh-CN" b="1" i="0" dirty="0" smtClean="0">
              <a:solidFill>
                <a:srgbClr val="64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玩具种类激增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兼容性降低；管理失策；盲目创新</a:t>
            </a:r>
            <a:endParaRPr lang="en-US" altLang="zh-CN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lang="zh-CN" altLang="en-US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6" name="Picture 4" descr="https://img1.baidu.com/it/u=1174185164,2790699451&amp;fm=253&amp;fmt=auto&amp;app=138&amp;f=JPEG?w=500&amp;h=5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02"/>
          <a:stretch/>
        </p:blipFill>
        <p:spPr bwMode="auto">
          <a:xfrm>
            <a:off x="10258561" y="4649821"/>
            <a:ext cx="1687006" cy="220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4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6100" y="0"/>
            <a:ext cx="1633928" cy="614597"/>
          </a:xfrm>
          <a:prstGeom prst="rect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解决策略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6100" y="1091684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64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“与用户群体成功互动”带领公司重回增长轨道</a:t>
            </a:r>
            <a:endParaRPr lang="zh-CN" altLang="en-US" dirty="0">
              <a:solidFill>
                <a:srgbClr val="6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6100" y="1542174"/>
            <a:ext cx="6096000" cy="17054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乐高围绕外部授权合作的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星球大战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哈利波特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等高知名度的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系列进行高频次的核心产品打造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这一举动促使许多成年人回到乐高玩具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并逐渐将游戏体验转变为一种严肃和技术性的爱好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6" name="Picture 8" descr="https://img2.baidu.com/it/u=3930230326,2901541960&amp;fm=253&amp;fmt=auto&amp;app=138&amp;f=JPEG?w=682&amp;h=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64" y="3581653"/>
            <a:ext cx="3752850" cy="27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t14.baidu.com/it/u=1439464653,3001863342&amp;fm=224&amp;app=112&amp;f=JPEG?w=500&amp;h=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407" y="3514232"/>
            <a:ext cx="3236314" cy="32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img0.baidu.com/it/u=332936748,3479828842&amp;fm=253&amp;fmt=auto&amp;app=138&amp;f=JPEG?w=554&amp;h=5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514" y="291720"/>
            <a:ext cx="3415207" cy="308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377447" y="6099243"/>
            <a:ext cx="1200800" cy="4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28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6100" y="1091684"/>
            <a:ext cx="3494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MINDSTORMS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系列套件的推出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6100" y="0"/>
            <a:ext cx="1633928" cy="614597"/>
          </a:xfrm>
          <a:prstGeom prst="rect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MINDSTORMS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840919" y="1603178"/>
            <a:ext cx="31370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MINDSTORMS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系统包括可编程的机器人控制器、多个传感器和电机以及可编程的软件程序。用户可以使用该系统来构建各种类型的自定义传动系统</a:t>
            </a:r>
            <a:endParaRPr lang="en-US" altLang="zh-CN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261953"/>
            <a:ext cx="7099909" cy="385309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6100" y="1537342"/>
            <a:ext cx="2741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公司决定与用户合作</a:t>
            </a:r>
            <a:endParaRPr lang="en-US" altLang="zh-CN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https://img0.baidu.com/it/u=2945393193,2232648020&amp;fm=253&amp;fmt=auto&amp;app=138&amp;f=JPEG?w=500&amp;h=5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984" y="4863277"/>
            <a:ext cx="1834278" cy="18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468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t Inventor 51515 - MINDSTORMS® - Buy online at the Official LEGO® Shop 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5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6100" y="1091684"/>
            <a:ext cx="2885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LEGO</a:t>
            </a:r>
            <a:r>
              <a:rPr lang="zh-CN" altLang="en-US" b="1" i="0" dirty="0" smtClean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与用户群的关系演变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6100" y="0"/>
            <a:ext cx="1633928" cy="614597"/>
          </a:xfrm>
          <a:prstGeom prst="rect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关系演变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52497" y="3283625"/>
            <a:ext cx="161925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严格控制产品和知识产权，不接受未经请求的想法</a:t>
            </a:r>
            <a:endParaRPr lang="en-US" altLang="zh-CN" sz="14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20775" y="1938104"/>
            <a:ext cx="1059254" cy="1059254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私密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759991" y="1938102"/>
            <a:ext cx="1870076" cy="1870076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乐高大使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10029" y="1938102"/>
            <a:ext cx="2691047" cy="2691047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尽量开放</a:t>
            </a:r>
          </a:p>
        </p:txBody>
      </p:sp>
      <p:sp>
        <p:nvSpPr>
          <p:cNvPr id="10" name="矩形 9"/>
          <p:cNvSpPr/>
          <p:nvPr/>
        </p:nvSpPr>
        <p:spPr>
          <a:xfrm>
            <a:off x="3759991" y="4022289"/>
            <a:ext cx="2027966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通过粉丝领袖正式与成年用户群体建立联系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10029" y="4861134"/>
            <a:ext cx="314597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尽量不使用保密协定，</a:t>
            </a: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</a:t>
            </a: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</a:t>
            </a: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有限的情境当中，从而保障合作者能够在最大程度上与其他粉丝互动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40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857250"/>
            <a:ext cx="3091838" cy="56648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6100" y="1091684"/>
            <a:ext cx="242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LEGO</a:t>
            </a:r>
            <a:r>
              <a:rPr lang="zh-CN" altLang="en-US" b="1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用户社区的兴起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6100" y="0"/>
            <a:ext cx="1633928" cy="614597"/>
          </a:xfrm>
          <a:prstGeom prst="rect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创意涌现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6100" y="1556060"/>
            <a:ext cx="6769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互联网的兴起使得具有相同爱好的群体聚集起来形成社区生态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到了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乐高在全球拥有超过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万名活跃的</a:t>
            </a:r>
            <a:r>
              <a:rPr lang="en-US" altLang="zh-CN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超级玩家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05" y="4025967"/>
            <a:ext cx="4115997" cy="24812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6100" y="2687139"/>
            <a:ext cx="67691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公司还</a:t>
            </a: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通过与专业人员、粉丝的合作加强产品打磨，例如乐高建筑系列与建筑大师合作、乐高创意（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LEGO Ideas</a:t>
            </a:r>
            <a:r>
              <a:rPr lang="zh-CN" altLang="en-US" b="0" i="0" dirty="0" smtClean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）平台允许粉丝提交新概念的乐高系列玩具。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3476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</TotalTime>
  <Words>731</Words>
  <Application>Microsoft Office PowerPoint</Application>
  <PresentationFormat>宽屏</PresentationFormat>
  <Paragraphs>58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Helvetica Neue</vt:lpstr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Mikasa Mimikko</dc:creator>
  <cp:lastModifiedBy>Mikasa Mimikko</cp:lastModifiedBy>
  <cp:revision>29</cp:revision>
  <dcterms:created xsi:type="dcterms:W3CDTF">2023-03-16T04:26:58Z</dcterms:created>
  <dcterms:modified xsi:type="dcterms:W3CDTF">2023-03-16T10:49:57Z</dcterms:modified>
</cp:coreProperties>
</file>